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4" r:id="rId2"/>
    <p:sldId id="315" r:id="rId3"/>
    <p:sldId id="316" r:id="rId4"/>
    <p:sldId id="317" r:id="rId5"/>
    <p:sldId id="318" r:id="rId6"/>
    <p:sldId id="319" r:id="rId7"/>
    <p:sldId id="320" r:id="rId8"/>
    <p:sldId id="32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10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6D8E8-0C1B-4739-B35A-49F99CD8A8E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F7E30-09B0-4E3D-A4FA-FD51331D4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878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6D8E8-0C1B-4739-B35A-49F99CD8A8E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F7E30-09B0-4E3D-A4FA-FD51331D4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336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6D8E8-0C1B-4739-B35A-49F99CD8A8E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F7E30-09B0-4E3D-A4FA-FD51331D4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575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6D8E8-0C1B-4739-B35A-49F99CD8A8E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F7E30-09B0-4E3D-A4FA-FD51331D4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655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6D8E8-0C1B-4739-B35A-49F99CD8A8E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F7E30-09B0-4E3D-A4FA-FD51331D4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067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6D8E8-0C1B-4739-B35A-49F99CD8A8E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F7E30-09B0-4E3D-A4FA-FD51331D4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595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6D8E8-0C1B-4739-B35A-49F99CD8A8E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F7E30-09B0-4E3D-A4FA-FD51331D4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241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6D8E8-0C1B-4739-B35A-49F99CD8A8E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F7E30-09B0-4E3D-A4FA-FD51331D4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862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6D8E8-0C1B-4739-B35A-49F99CD8A8E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F7E30-09B0-4E3D-A4FA-FD51331D4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162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6D8E8-0C1B-4739-B35A-49F99CD8A8E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F7E30-09B0-4E3D-A4FA-FD51331D4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16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6D8E8-0C1B-4739-B35A-49F99CD8A8E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F7E30-09B0-4E3D-A4FA-FD51331D4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667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6D8E8-0C1B-4739-B35A-49F99CD8A8E2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F7E30-09B0-4E3D-A4FA-FD51331D4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068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AD3C5-DCAE-6E4B-ADC1-A4C6B03B72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083904"/>
            <a:ext cx="9905998" cy="312420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u="sng" dirty="0">
                <a:effectLst/>
                <a:latin typeface="Gill Sans MT" panose="020B0502020104020203" pitchFamily="34" charset="77"/>
              </a:rPr>
              <a:t>1. Preparation and Working Atmosphere</a:t>
            </a:r>
            <a:endParaRPr lang="en-US" dirty="0">
              <a:effectLst/>
              <a:latin typeface="Gill Sans MT" panose="020B0502020104020203" pitchFamily="34" charset="77"/>
            </a:endParaRPr>
          </a:p>
          <a:p>
            <a:pPr marL="0" indent="0">
              <a:buNone/>
            </a:pPr>
            <a:r>
              <a:rPr lang="en-US" dirty="0">
                <a:effectLst/>
                <a:latin typeface="Gill Sans MT" panose="020B0502020104020203" pitchFamily="34" charset="77"/>
              </a:rPr>
              <a:t>The lawyers established the beginning of an effective professional relationship and working atmosphere with opposing counsel.  The lawyers were prepared for the proceeding and appeared confident and comfortable.  </a:t>
            </a:r>
            <a:br>
              <a:rPr lang="en-US" dirty="0">
                <a:effectLst/>
                <a:latin typeface="Gill Sans MT" panose="020B0502020104020203" pitchFamily="34" charset="77"/>
              </a:rPr>
            </a:br>
            <a:br>
              <a:rPr lang="en-US" dirty="0">
                <a:effectLst/>
                <a:latin typeface="Gill Sans MT" panose="020B0502020104020203" pitchFamily="34" charset="77"/>
              </a:rPr>
            </a:br>
            <a:r>
              <a:rPr lang="en-US" dirty="0">
                <a:effectLst/>
                <a:latin typeface="Gill Sans MT" panose="020B0502020104020203" pitchFamily="34" charset="77"/>
              </a:rPr>
              <a:t>   1	    2	     3	     4	     5	     6	     7	      8	      9	    10</a:t>
            </a:r>
          </a:p>
          <a:p>
            <a:pPr marL="0" indent="0">
              <a:buNone/>
            </a:pPr>
            <a:r>
              <a:rPr lang="en-US" dirty="0">
                <a:effectLst/>
                <a:latin typeface="Gill Sans MT" panose="020B0502020104020203" pitchFamily="34" charset="77"/>
              </a:rPr>
              <a:t>    (Poor</a:t>
            </a:r>
            <a:r>
              <a:rPr lang="en-US" dirty="0">
                <a:latin typeface="Gill Sans MT" panose="020B0502020104020203" pitchFamily="34" charset="77"/>
              </a:rPr>
              <a:t>)	    </a:t>
            </a:r>
            <a:r>
              <a:rPr lang="en-US" dirty="0">
                <a:effectLst/>
                <a:latin typeface="Gill Sans MT" panose="020B0502020104020203" pitchFamily="34" charset="77"/>
              </a:rPr>
              <a:t>(Fair)</a:t>
            </a:r>
            <a:r>
              <a:rPr lang="en-US" dirty="0">
                <a:latin typeface="Gill Sans MT" panose="020B0502020104020203" pitchFamily="34" charset="77"/>
              </a:rPr>
              <a:t>	</a:t>
            </a:r>
            <a:r>
              <a:rPr lang="en-US" dirty="0">
                <a:effectLst/>
                <a:latin typeface="Gill Sans MT" panose="020B0502020104020203" pitchFamily="34" charset="77"/>
              </a:rPr>
              <a:t>(Average)         (Good)	    (Excellent)</a:t>
            </a:r>
          </a:p>
          <a:p>
            <a:endParaRPr lang="en-US" dirty="0">
              <a:latin typeface="Gill Sans MT" panose="020B0502020104020203" pitchFamily="34" charset="77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AEB01AE-81F0-364B-8A46-8D5EDA3B1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5E75AC-0F60-4231-8FD0-BDB71122054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F9AE071-B881-1C4E-AEE4-09BCDB2F1B07}"/>
              </a:ext>
            </a:extLst>
          </p:cNvPr>
          <p:cNvSpPr txBox="1">
            <a:spLocks/>
          </p:cNvSpPr>
          <p:nvPr/>
        </p:nvSpPr>
        <p:spPr>
          <a:xfrm>
            <a:off x="1141413" y="609600"/>
            <a:ext cx="9905998" cy="13522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3175" cmpd="sng">
                  <a:noFill/>
                </a:ln>
                <a:solidFill>
                  <a:prstClr val="black"/>
                </a:solidFill>
                <a:effectLst>
                  <a:glow rad="38100">
                    <a:prstClr val="white">
                      <a:lumMod val="65000"/>
                      <a:lumOff val="35000"/>
                      <a:alpha val="40000"/>
                    </a:prstClr>
                  </a:glow>
                </a:effectLst>
                <a:uLnTx/>
                <a:uFillTx/>
                <a:latin typeface="Gill Sans MT" panose="020B0502020104020203" pitchFamily="34" charset="77"/>
                <a:ea typeface="+mj-ea"/>
                <a:cs typeface="+mj-cs"/>
              </a:rPr>
              <a:t>Score Sheet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F38DC3-AC41-9242-8F51-BFB6EBBA8113}"/>
              </a:ext>
            </a:extLst>
          </p:cNvPr>
          <p:cNvSpPr/>
          <p:nvPr/>
        </p:nvSpPr>
        <p:spPr>
          <a:xfrm>
            <a:off x="-13826" y="-466"/>
            <a:ext cx="12192000" cy="61856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BC6953-637C-254D-9F8D-FEDCEA8C390E}"/>
              </a:ext>
            </a:extLst>
          </p:cNvPr>
          <p:cNvSpPr/>
          <p:nvPr/>
        </p:nvSpPr>
        <p:spPr>
          <a:xfrm>
            <a:off x="0" y="6239434"/>
            <a:ext cx="12192000" cy="61856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8238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AD3C5-DCAE-6E4B-ADC1-A4C6B03B72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107097"/>
            <a:ext cx="9905998" cy="323353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400" b="1" u="sng" dirty="0">
                <a:effectLst/>
                <a:latin typeface="Gill Sans MT" panose="020B0502020104020203" pitchFamily="34" charset="77"/>
              </a:rPr>
              <a:t>2. Case Analysis</a:t>
            </a:r>
            <a:endParaRPr lang="en-US" sz="2400" dirty="0">
              <a:effectLst/>
              <a:latin typeface="Gill Sans MT" panose="020B0502020104020203" pitchFamily="34" charset="77"/>
            </a:endParaRPr>
          </a:p>
          <a:p>
            <a:pPr marL="0" indent="0">
              <a:buNone/>
            </a:pPr>
            <a:r>
              <a:rPr lang="en-US" sz="2400" b="1" dirty="0">
                <a:effectLst/>
                <a:latin typeface="Gill Sans MT" panose="020B0502020104020203" pitchFamily="34" charset="77"/>
              </a:rPr>
              <a:t> </a:t>
            </a:r>
            <a:endParaRPr lang="en-US" sz="2400" dirty="0">
              <a:effectLst/>
              <a:latin typeface="Gill Sans MT" panose="020B0502020104020203" pitchFamily="34" charset="77"/>
            </a:endParaRPr>
          </a:p>
          <a:p>
            <a:pPr marL="0" indent="0">
              <a:buNone/>
            </a:pPr>
            <a:r>
              <a:rPr lang="en-US" sz="2400" dirty="0">
                <a:effectLst/>
                <a:latin typeface="Gill Sans MT" panose="020B0502020104020203" pitchFamily="34" charset="77"/>
              </a:rPr>
              <a:t>The lawyers analyzed the case with creativity from both legal and non-legal perspectives</a:t>
            </a:r>
            <a:br>
              <a:rPr lang="en-US" sz="2400" dirty="0">
                <a:effectLst/>
                <a:latin typeface="Gill Sans MT" panose="020B0502020104020203" pitchFamily="34" charset="77"/>
              </a:rPr>
            </a:br>
            <a:br>
              <a:rPr lang="en-US" dirty="0">
                <a:effectLst/>
                <a:latin typeface="Gill Sans MT" panose="020B0502020104020203" pitchFamily="34" charset="77"/>
              </a:rPr>
            </a:br>
            <a:r>
              <a:rPr lang="en-US" dirty="0">
                <a:effectLst/>
                <a:latin typeface="Gill Sans MT" panose="020B0502020104020203" pitchFamily="34" charset="77"/>
              </a:rPr>
              <a:t>   </a:t>
            </a:r>
            <a:r>
              <a:rPr lang="en-US" dirty="0">
                <a:latin typeface="Gill Sans MT" panose="020B0502020104020203" pitchFamily="34" charset="77"/>
              </a:rPr>
              <a:t>1	    2	     3	     4	     5	     6	     7	      8	      9	    10</a:t>
            </a:r>
          </a:p>
          <a:p>
            <a:pPr marL="0" indent="0">
              <a:buNone/>
            </a:pPr>
            <a:r>
              <a:rPr lang="en-US" dirty="0">
                <a:latin typeface="Gill Sans MT" panose="020B0502020104020203" pitchFamily="34" charset="77"/>
              </a:rPr>
              <a:t>   (Poor)	  (Fair)	(Average)        (Good)	   (Excellent)</a:t>
            </a:r>
          </a:p>
          <a:p>
            <a:endParaRPr lang="en-US" dirty="0">
              <a:latin typeface="Gill Sans MT" panose="020B0502020104020203" pitchFamily="34" charset="77"/>
            </a:endParaRPr>
          </a:p>
          <a:p>
            <a:endParaRPr lang="en-US" dirty="0">
              <a:latin typeface="Gill Sans MT" panose="020B0502020104020203" pitchFamily="34" charset="77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B5B06F0-05DC-4D43-A901-5F2CBCD30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5E75AC-0F60-4231-8FD0-BDB71122054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F9AE071-B881-1C4E-AEE4-09BCDB2F1B07}"/>
              </a:ext>
            </a:extLst>
          </p:cNvPr>
          <p:cNvSpPr txBox="1">
            <a:spLocks/>
          </p:cNvSpPr>
          <p:nvPr/>
        </p:nvSpPr>
        <p:spPr>
          <a:xfrm>
            <a:off x="1141413" y="609600"/>
            <a:ext cx="9905998" cy="13522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3175" cmpd="sng">
                  <a:noFill/>
                </a:ln>
                <a:solidFill>
                  <a:prstClr val="black"/>
                </a:solidFill>
                <a:effectLst>
                  <a:glow rad="38100">
                    <a:prstClr val="white">
                      <a:lumMod val="65000"/>
                      <a:lumOff val="35000"/>
                      <a:alpha val="40000"/>
                    </a:prstClr>
                  </a:glow>
                </a:effectLst>
                <a:uLnTx/>
                <a:uFillTx/>
                <a:latin typeface="Gill Sans MT" panose="020B0502020104020203" pitchFamily="34" charset="77"/>
                <a:ea typeface="+mj-ea"/>
                <a:cs typeface="+mj-cs"/>
              </a:rPr>
              <a:t>Score</a:t>
            </a:r>
            <a:r>
              <a:rPr kumimoji="0" lang="en-US" sz="5400" b="0" i="0" u="none" strike="noStrike" kern="1200" cap="none" spc="0" normalizeH="0" baseline="0" noProof="0" dirty="0">
                <a:ln w="3175" cmpd="sng">
                  <a:noFill/>
                </a:ln>
                <a:solidFill>
                  <a:prstClr val="black"/>
                </a:solidFill>
                <a:effectLst>
                  <a:glow rad="38100">
                    <a:prstClr val="white">
                      <a:lumMod val="65000"/>
                      <a:lumOff val="35000"/>
                      <a:alpha val="40000"/>
                    </a:prstClr>
                  </a:glo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 </a:t>
            </a:r>
            <a:r>
              <a:rPr kumimoji="0" lang="en-US" sz="5400" b="1" i="0" u="none" strike="noStrike" kern="1200" cap="none" spc="0" normalizeH="0" baseline="0" noProof="0" dirty="0">
                <a:ln w="3175" cmpd="sng">
                  <a:noFill/>
                </a:ln>
                <a:solidFill>
                  <a:prstClr val="black"/>
                </a:solidFill>
                <a:effectLst>
                  <a:glow rad="38100">
                    <a:prstClr val="white">
                      <a:lumMod val="65000"/>
                      <a:lumOff val="35000"/>
                      <a:alpha val="40000"/>
                    </a:prstClr>
                  </a:glow>
                </a:effectLst>
                <a:uLnTx/>
                <a:uFillTx/>
                <a:latin typeface="Gill Sans MT" panose="020B0502020104020203" pitchFamily="34" charset="77"/>
                <a:ea typeface="+mj-ea"/>
                <a:cs typeface="+mj-cs"/>
              </a:rPr>
              <a:t>Sheet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CCE5FF-743D-CB4D-8016-82750F6DA951}"/>
              </a:ext>
            </a:extLst>
          </p:cNvPr>
          <p:cNvSpPr/>
          <p:nvPr/>
        </p:nvSpPr>
        <p:spPr>
          <a:xfrm>
            <a:off x="-13826" y="-466"/>
            <a:ext cx="12192000" cy="61856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A6F4C7-7841-E24D-B8FD-743F7B28F753}"/>
              </a:ext>
            </a:extLst>
          </p:cNvPr>
          <p:cNvSpPr/>
          <p:nvPr/>
        </p:nvSpPr>
        <p:spPr>
          <a:xfrm>
            <a:off x="0" y="6239434"/>
            <a:ext cx="12192000" cy="61856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5672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AD3C5-DCAE-6E4B-ADC1-A4C6B03B72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110407"/>
            <a:ext cx="10215700" cy="3124201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400" b="1" u="sng" dirty="0">
                <a:effectLst/>
                <a:latin typeface="Gill Sans MT" panose="020B0502020104020203" pitchFamily="34" charset="77"/>
              </a:rPr>
              <a:t>3. Presentation of the Case</a:t>
            </a:r>
            <a:endParaRPr lang="en-US" sz="2400" dirty="0">
              <a:effectLst/>
              <a:latin typeface="Gill Sans MT" panose="020B0502020104020203" pitchFamily="34" charset="77"/>
            </a:endParaRPr>
          </a:p>
          <a:p>
            <a:pPr marL="0" indent="0">
              <a:buNone/>
            </a:pPr>
            <a:r>
              <a:rPr lang="en-US" sz="2400" b="1" dirty="0">
                <a:effectLst/>
                <a:latin typeface="Gill Sans MT" panose="020B0502020104020203" pitchFamily="34" charset="77"/>
              </a:rPr>
              <a:t> </a:t>
            </a:r>
            <a:endParaRPr lang="en-US" sz="2400" dirty="0">
              <a:effectLst/>
              <a:latin typeface="Gill Sans MT" panose="020B0502020104020203" pitchFamily="34" charset="77"/>
            </a:endParaRPr>
          </a:p>
          <a:p>
            <a:pPr marL="0" indent="0">
              <a:buNone/>
            </a:pPr>
            <a:r>
              <a:rPr lang="en-US" sz="2400" dirty="0">
                <a:effectLst/>
                <a:latin typeface="Gill Sans MT" panose="020B0502020104020203" pitchFamily="34" charset="77"/>
              </a:rPr>
              <a:t>The lawyers presented the main points of the case concisely and effectively.</a:t>
            </a:r>
          </a:p>
          <a:p>
            <a:pPr marL="0" indent="0">
              <a:buNone/>
            </a:pPr>
            <a:br>
              <a:rPr lang="en-US" dirty="0">
                <a:effectLst/>
                <a:latin typeface="Gill Sans MT" panose="020B0502020104020203" pitchFamily="34" charset="77"/>
              </a:rPr>
            </a:br>
            <a:r>
              <a:rPr lang="en-US" dirty="0">
                <a:effectLst/>
                <a:latin typeface="Gill Sans MT" panose="020B0502020104020203" pitchFamily="34" charset="77"/>
              </a:rPr>
              <a:t>   </a:t>
            </a:r>
            <a:r>
              <a:rPr lang="en-US" dirty="0">
                <a:latin typeface="Gill Sans MT" panose="020B0502020104020203" pitchFamily="34" charset="77"/>
              </a:rPr>
              <a:t>1	    2	     3	     4	     5	     6	     7	      8	      9	    10</a:t>
            </a:r>
          </a:p>
          <a:p>
            <a:pPr marL="0" indent="0">
              <a:buNone/>
            </a:pPr>
            <a:r>
              <a:rPr lang="en-US" dirty="0">
                <a:latin typeface="Gill Sans MT" panose="020B0502020104020203" pitchFamily="34" charset="77"/>
              </a:rPr>
              <a:t>     (Poor)	    (Fair)	 (Average)           (Good)	        (Excellent)</a:t>
            </a:r>
          </a:p>
          <a:p>
            <a:endParaRPr lang="en-US" dirty="0">
              <a:latin typeface="Gill Sans MT" panose="020B0502020104020203" pitchFamily="34" charset="77"/>
            </a:endParaRPr>
          </a:p>
          <a:p>
            <a:endParaRPr lang="en-US" dirty="0">
              <a:latin typeface="Gill Sans MT" panose="020B0502020104020203" pitchFamily="34" charset="77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EDAF62D-18B6-854B-B647-7F2C35C16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5E75AC-0F60-4231-8FD0-BDB71122054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F9AE071-B881-1C4E-AEE4-09BCDB2F1B07}"/>
              </a:ext>
            </a:extLst>
          </p:cNvPr>
          <p:cNvSpPr txBox="1">
            <a:spLocks/>
          </p:cNvSpPr>
          <p:nvPr/>
        </p:nvSpPr>
        <p:spPr>
          <a:xfrm>
            <a:off x="1141413" y="609600"/>
            <a:ext cx="9905998" cy="13522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3175" cmpd="sng">
                  <a:noFill/>
                </a:ln>
                <a:solidFill>
                  <a:prstClr val="black"/>
                </a:solidFill>
                <a:effectLst>
                  <a:glow rad="38100">
                    <a:prstClr val="white">
                      <a:lumMod val="65000"/>
                      <a:lumOff val="35000"/>
                      <a:alpha val="40000"/>
                    </a:prstClr>
                  </a:glow>
                </a:effectLst>
                <a:uLnTx/>
                <a:uFillTx/>
                <a:latin typeface="Gill Sans MT" panose="020B0502020104020203" pitchFamily="34" charset="77"/>
                <a:ea typeface="+mj-ea"/>
                <a:cs typeface="+mj-cs"/>
              </a:rPr>
              <a:t>Score Sheet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14953A-2E7C-8549-91C2-8FCEA963204F}"/>
              </a:ext>
            </a:extLst>
          </p:cNvPr>
          <p:cNvSpPr/>
          <p:nvPr/>
        </p:nvSpPr>
        <p:spPr>
          <a:xfrm>
            <a:off x="-13826" y="-466"/>
            <a:ext cx="12192000" cy="61856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CEF4B5-EF0F-B142-8102-7814C676B215}"/>
              </a:ext>
            </a:extLst>
          </p:cNvPr>
          <p:cNvSpPr/>
          <p:nvPr/>
        </p:nvSpPr>
        <p:spPr>
          <a:xfrm>
            <a:off x="0" y="6239434"/>
            <a:ext cx="12192000" cy="61856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9355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AD3C5-DCAE-6E4B-ADC1-A4C6B03B72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961804"/>
            <a:ext cx="9905998" cy="3124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>
                <a:effectLst/>
                <a:latin typeface="Gill Sans MT" panose="020B0502020104020203" pitchFamily="34" charset="77"/>
              </a:rPr>
              <a:t>4. Information Gathering</a:t>
            </a:r>
            <a:endParaRPr lang="en-US" dirty="0">
              <a:effectLst/>
              <a:latin typeface="Gill Sans MT" panose="020B0502020104020203" pitchFamily="34" charset="77"/>
            </a:endParaRPr>
          </a:p>
          <a:p>
            <a:pPr marL="0" indent="0">
              <a:buNone/>
            </a:pPr>
            <a:r>
              <a:rPr lang="en-US" dirty="0">
                <a:effectLst/>
                <a:latin typeface="Gill Sans MT" panose="020B0502020104020203" pitchFamily="34" charset="77"/>
              </a:rPr>
              <a:t>The lawyers were successful in exploring the other side’s interests through asking questions and probing interests.  </a:t>
            </a:r>
            <a:br>
              <a:rPr lang="en-US" dirty="0">
                <a:effectLst/>
                <a:latin typeface="Gill Sans MT" panose="020B0502020104020203" pitchFamily="34" charset="77"/>
              </a:rPr>
            </a:br>
            <a:br>
              <a:rPr lang="en-US" dirty="0">
                <a:effectLst/>
                <a:latin typeface="Gill Sans MT" panose="020B0502020104020203" pitchFamily="34" charset="77"/>
              </a:rPr>
            </a:br>
            <a:r>
              <a:rPr lang="en-US" dirty="0">
                <a:effectLst/>
                <a:latin typeface="Gill Sans MT" panose="020B0502020104020203" pitchFamily="34" charset="77"/>
              </a:rPr>
              <a:t>   </a:t>
            </a:r>
            <a:r>
              <a:rPr lang="en-US" dirty="0">
                <a:latin typeface="Gill Sans MT" panose="020B0502020104020203" pitchFamily="34" charset="77"/>
              </a:rPr>
              <a:t>1	    2	     3	     4	     5	     6	     7	      8	      9	    10</a:t>
            </a:r>
          </a:p>
          <a:p>
            <a:pPr marL="0" indent="0">
              <a:buNone/>
            </a:pPr>
            <a:r>
              <a:rPr lang="en-US" dirty="0">
                <a:latin typeface="Gill Sans MT" panose="020B0502020104020203" pitchFamily="34" charset="77"/>
              </a:rPr>
              <a:t>     (Poor)	    (Fair)	 (Average)           (Good)	        (Excellent)</a:t>
            </a:r>
          </a:p>
          <a:p>
            <a:endParaRPr lang="en-US" dirty="0">
              <a:latin typeface="Gill Sans MT" panose="020B0502020104020203" pitchFamily="34" charset="77"/>
            </a:endParaRPr>
          </a:p>
          <a:p>
            <a:endParaRPr lang="en-US" dirty="0">
              <a:latin typeface="Gill Sans MT" panose="020B0502020104020203" pitchFamily="34" charset="77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474714-5930-9444-A3D6-034036E86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5E75AC-0F60-4231-8FD0-BDB71122054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F9AE071-B881-1C4E-AEE4-09BCDB2F1B07}"/>
              </a:ext>
            </a:extLst>
          </p:cNvPr>
          <p:cNvSpPr txBox="1">
            <a:spLocks/>
          </p:cNvSpPr>
          <p:nvPr/>
        </p:nvSpPr>
        <p:spPr>
          <a:xfrm>
            <a:off x="1141413" y="609600"/>
            <a:ext cx="9905998" cy="13522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3175" cmpd="sng">
                  <a:noFill/>
                </a:ln>
                <a:solidFill>
                  <a:prstClr val="black"/>
                </a:solidFill>
                <a:effectLst>
                  <a:glow rad="38100">
                    <a:prstClr val="white">
                      <a:lumMod val="65000"/>
                      <a:lumOff val="35000"/>
                      <a:alpha val="40000"/>
                    </a:prstClr>
                  </a:glow>
                </a:effectLst>
                <a:uLnTx/>
                <a:uFillTx/>
                <a:latin typeface="Gill Sans MT" panose="020B0502020104020203" pitchFamily="34" charset="77"/>
                <a:ea typeface="+mj-ea"/>
                <a:cs typeface="+mj-cs"/>
              </a:rPr>
              <a:t>Score Sheet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6FDFC2-9DEF-0B4D-900F-3C7DD1D57F45}"/>
              </a:ext>
            </a:extLst>
          </p:cNvPr>
          <p:cNvSpPr/>
          <p:nvPr/>
        </p:nvSpPr>
        <p:spPr>
          <a:xfrm>
            <a:off x="-13826" y="-466"/>
            <a:ext cx="12192000" cy="61856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5235C4-776A-464C-A732-875D91F929A4}"/>
              </a:ext>
            </a:extLst>
          </p:cNvPr>
          <p:cNvSpPr/>
          <p:nvPr/>
        </p:nvSpPr>
        <p:spPr>
          <a:xfrm>
            <a:off x="0" y="6239434"/>
            <a:ext cx="12192000" cy="61856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7055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AD3C5-DCAE-6E4B-ADC1-A4C6B03B72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961804"/>
            <a:ext cx="9905998" cy="3124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>
                <a:effectLst/>
                <a:latin typeface="Gill Sans MT" panose="020B0502020104020203" pitchFamily="34" charset="77"/>
              </a:rPr>
              <a:t>5. Negotiation Process</a:t>
            </a:r>
            <a:endParaRPr lang="en-US" dirty="0">
              <a:effectLst/>
              <a:latin typeface="Gill Sans MT" panose="020B0502020104020203" pitchFamily="34" charset="77"/>
            </a:endParaRPr>
          </a:p>
          <a:p>
            <a:pPr marL="0" indent="0">
              <a:buNone/>
            </a:pPr>
            <a:r>
              <a:rPr lang="en-US" dirty="0">
                <a:effectLst/>
                <a:latin typeface="Gill Sans MT" panose="020B0502020104020203" pitchFamily="34" charset="77"/>
              </a:rPr>
              <a:t>The lawyers were successful in exploring options, representing their client’s interests, and using flexibility to come to a deal.  </a:t>
            </a:r>
            <a:br>
              <a:rPr lang="en-US" dirty="0">
                <a:effectLst/>
                <a:latin typeface="Gill Sans MT" panose="020B0502020104020203" pitchFamily="34" charset="77"/>
              </a:rPr>
            </a:br>
            <a:br>
              <a:rPr lang="en-US" dirty="0">
                <a:effectLst/>
                <a:latin typeface="Gill Sans MT" panose="020B0502020104020203" pitchFamily="34" charset="77"/>
              </a:rPr>
            </a:br>
            <a:r>
              <a:rPr lang="en-US" dirty="0">
                <a:effectLst/>
                <a:latin typeface="Gill Sans MT" panose="020B0502020104020203" pitchFamily="34" charset="77"/>
              </a:rPr>
              <a:t>   </a:t>
            </a:r>
            <a:r>
              <a:rPr lang="en-US" dirty="0">
                <a:latin typeface="Gill Sans MT" panose="020B0502020104020203" pitchFamily="34" charset="77"/>
              </a:rPr>
              <a:t>1	    2	     3	     4	     5	     6	     7	      8	      9	    10</a:t>
            </a:r>
          </a:p>
          <a:p>
            <a:pPr marL="0" indent="0">
              <a:buNone/>
            </a:pPr>
            <a:r>
              <a:rPr lang="en-US" dirty="0">
                <a:latin typeface="Gill Sans MT" panose="020B0502020104020203" pitchFamily="34" charset="77"/>
              </a:rPr>
              <a:t>   (Poor)	  (Fair)	(Average)         (Good)	   (Excellent)</a:t>
            </a:r>
          </a:p>
          <a:p>
            <a:endParaRPr lang="en-US" dirty="0">
              <a:latin typeface="Gill Sans MT" panose="020B0502020104020203" pitchFamily="34" charset="77"/>
            </a:endParaRPr>
          </a:p>
          <a:p>
            <a:endParaRPr lang="en-US" dirty="0">
              <a:latin typeface="Gill Sans MT" panose="020B0502020104020203" pitchFamily="34" charset="77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0FB12E2-7B37-2C42-98A0-592ADEB6E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5E75AC-0F60-4231-8FD0-BDB71122054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F9AE071-B881-1C4E-AEE4-09BCDB2F1B07}"/>
              </a:ext>
            </a:extLst>
          </p:cNvPr>
          <p:cNvSpPr txBox="1">
            <a:spLocks/>
          </p:cNvSpPr>
          <p:nvPr/>
        </p:nvSpPr>
        <p:spPr>
          <a:xfrm>
            <a:off x="1141413" y="609600"/>
            <a:ext cx="9905998" cy="13522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3175" cmpd="sng">
                  <a:noFill/>
                </a:ln>
                <a:solidFill>
                  <a:prstClr val="black"/>
                </a:solidFill>
                <a:effectLst>
                  <a:glow rad="38100">
                    <a:prstClr val="white">
                      <a:lumMod val="65000"/>
                      <a:lumOff val="35000"/>
                      <a:alpha val="40000"/>
                    </a:prstClr>
                  </a:glow>
                </a:effectLst>
                <a:uLnTx/>
                <a:uFillTx/>
                <a:latin typeface="Gill Sans MT" panose="020B0502020104020203" pitchFamily="34" charset="77"/>
                <a:ea typeface="+mj-ea"/>
                <a:cs typeface="+mj-cs"/>
              </a:rPr>
              <a:t>Score Sheet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2D5347-186C-D448-8FF7-5D077A19870D}"/>
              </a:ext>
            </a:extLst>
          </p:cNvPr>
          <p:cNvSpPr/>
          <p:nvPr/>
        </p:nvSpPr>
        <p:spPr>
          <a:xfrm>
            <a:off x="-13826" y="-466"/>
            <a:ext cx="12192000" cy="61856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33269E-CB6B-C546-9942-2E4E4F99F611}"/>
              </a:ext>
            </a:extLst>
          </p:cNvPr>
          <p:cNvSpPr/>
          <p:nvPr/>
        </p:nvSpPr>
        <p:spPr>
          <a:xfrm>
            <a:off x="0" y="6239434"/>
            <a:ext cx="12192000" cy="61856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9125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AD3C5-DCAE-6E4B-ADC1-A4C6B03B72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070651"/>
            <a:ext cx="9905998" cy="3124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>
                <a:effectLst/>
                <a:latin typeface="Gill Sans MT" panose="020B0502020104020203" pitchFamily="34" charset="77"/>
              </a:rPr>
              <a:t>6. Team Work</a:t>
            </a:r>
            <a:endParaRPr lang="en-US" dirty="0">
              <a:effectLst/>
              <a:latin typeface="Gill Sans MT" panose="020B0502020104020203" pitchFamily="34" charset="77"/>
            </a:endParaRPr>
          </a:p>
          <a:p>
            <a:pPr marL="0" indent="0">
              <a:buNone/>
            </a:pPr>
            <a:r>
              <a:rPr lang="en-US" dirty="0">
                <a:effectLst/>
                <a:latin typeface="Gill Sans MT" panose="020B0502020104020203" pitchFamily="34" charset="77"/>
              </a:rPr>
              <a:t>The lawyers demonstrated the ability to work together, share responsibility, and communicate with each other effectively.  </a:t>
            </a:r>
            <a:br>
              <a:rPr lang="en-US" dirty="0">
                <a:effectLst/>
                <a:latin typeface="Gill Sans MT" panose="020B0502020104020203" pitchFamily="34" charset="77"/>
              </a:rPr>
            </a:br>
            <a:br>
              <a:rPr lang="en-US" dirty="0">
                <a:effectLst/>
                <a:latin typeface="Gill Sans MT" panose="020B0502020104020203" pitchFamily="34" charset="77"/>
              </a:rPr>
            </a:br>
            <a:r>
              <a:rPr lang="en-US" dirty="0">
                <a:effectLst/>
                <a:latin typeface="Gill Sans MT" panose="020B0502020104020203" pitchFamily="34" charset="77"/>
              </a:rPr>
              <a:t>   </a:t>
            </a:r>
            <a:r>
              <a:rPr lang="en-US" dirty="0">
                <a:latin typeface="Gill Sans MT" panose="020B0502020104020203" pitchFamily="34" charset="77"/>
              </a:rPr>
              <a:t>1	    2	     3	     4	     5	     6	     7	      8	      9	    10</a:t>
            </a:r>
          </a:p>
          <a:p>
            <a:pPr marL="0" indent="0">
              <a:buNone/>
            </a:pPr>
            <a:r>
              <a:rPr lang="en-US" dirty="0">
                <a:latin typeface="Gill Sans MT" panose="020B0502020104020203" pitchFamily="34" charset="77"/>
              </a:rPr>
              <a:t>   (Poor)	  (Fair)         (Average)        (Good)	   (Excellent)</a:t>
            </a:r>
          </a:p>
          <a:p>
            <a:endParaRPr lang="en-US" dirty="0">
              <a:latin typeface="Gill Sans MT" panose="020B0502020104020203" pitchFamily="34" charset="77"/>
            </a:endParaRPr>
          </a:p>
          <a:p>
            <a:endParaRPr lang="en-US" dirty="0">
              <a:latin typeface="Gill Sans MT" panose="020B0502020104020203" pitchFamily="34" charset="77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15F852F-F19C-1643-803D-D6F4DF285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5E75AC-0F60-4231-8FD0-BDB71122054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F9AE071-B881-1C4E-AEE4-09BCDB2F1B07}"/>
              </a:ext>
            </a:extLst>
          </p:cNvPr>
          <p:cNvSpPr txBox="1">
            <a:spLocks/>
          </p:cNvSpPr>
          <p:nvPr/>
        </p:nvSpPr>
        <p:spPr>
          <a:xfrm>
            <a:off x="1141413" y="609600"/>
            <a:ext cx="9905998" cy="13522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3175" cmpd="sng">
                  <a:noFill/>
                </a:ln>
                <a:solidFill>
                  <a:prstClr val="black"/>
                </a:solidFill>
                <a:effectLst>
                  <a:glow rad="38100">
                    <a:prstClr val="white">
                      <a:lumMod val="65000"/>
                      <a:lumOff val="35000"/>
                      <a:alpha val="40000"/>
                    </a:prstClr>
                  </a:glow>
                </a:effectLst>
                <a:uLnTx/>
                <a:uFillTx/>
                <a:latin typeface="Gill Sans MT" panose="020B0502020104020203" pitchFamily="34" charset="77"/>
                <a:ea typeface="+mj-ea"/>
                <a:cs typeface="+mj-cs"/>
              </a:rPr>
              <a:t>Score Sheet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581362-07BD-6749-A637-148DF5FE8584}"/>
              </a:ext>
            </a:extLst>
          </p:cNvPr>
          <p:cNvSpPr/>
          <p:nvPr/>
        </p:nvSpPr>
        <p:spPr>
          <a:xfrm>
            <a:off x="-13826" y="-466"/>
            <a:ext cx="12192000" cy="61856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BAE1E5-3BC9-4449-9A3A-373A3677F812}"/>
              </a:ext>
            </a:extLst>
          </p:cNvPr>
          <p:cNvSpPr/>
          <p:nvPr/>
        </p:nvSpPr>
        <p:spPr>
          <a:xfrm>
            <a:off x="0" y="6239434"/>
            <a:ext cx="12192000" cy="61856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4810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AD3C5-DCAE-6E4B-ADC1-A4C6B03B72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123659"/>
            <a:ext cx="9905998" cy="3124201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>
                <a:effectLst/>
                <a:latin typeface="Gill Sans MT" panose="020B0502020104020203" pitchFamily="34" charset="77"/>
              </a:rPr>
              <a:t>7. Negotiating Ethics</a:t>
            </a:r>
            <a:endParaRPr lang="en-US" dirty="0">
              <a:effectLst/>
              <a:latin typeface="Gill Sans MT" panose="020B0502020104020203" pitchFamily="34" charset="77"/>
            </a:endParaRPr>
          </a:p>
          <a:p>
            <a:pPr marL="0" indent="0">
              <a:buNone/>
            </a:pPr>
            <a:r>
              <a:rPr lang="en-US" dirty="0">
                <a:effectLst/>
                <a:latin typeface="Gill Sans MT" panose="020B0502020104020203" pitchFamily="34" charset="77"/>
              </a:rPr>
              <a:t>The lawyers demonstrated ethical behavior during the negotiation.  </a:t>
            </a:r>
            <a:br>
              <a:rPr lang="en-US" dirty="0">
                <a:effectLst/>
                <a:latin typeface="Gill Sans MT" panose="020B0502020104020203" pitchFamily="34" charset="77"/>
              </a:rPr>
            </a:br>
            <a:br>
              <a:rPr lang="en-US" dirty="0">
                <a:effectLst/>
                <a:latin typeface="Gill Sans MT" panose="020B0502020104020203" pitchFamily="34" charset="77"/>
              </a:rPr>
            </a:br>
            <a:r>
              <a:rPr lang="en-US" dirty="0">
                <a:effectLst/>
                <a:latin typeface="Gill Sans MT" panose="020B0502020104020203" pitchFamily="34" charset="77"/>
              </a:rPr>
              <a:t>   </a:t>
            </a:r>
            <a:r>
              <a:rPr lang="en-US" dirty="0">
                <a:latin typeface="Gill Sans MT" panose="020B0502020104020203" pitchFamily="34" charset="77"/>
              </a:rPr>
              <a:t>1	    2	     3	     4	     5	     6	     7	      8	      9	    10</a:t>
            </a:r>
          </a:p>
          <a:p>
            <a:pPr marL="0" indent="0">
              <a:buNone/>
            </a:pPr>
            <a:r>
              <a:rPr lang="en-US" dirty="0">
                <a:latin typeface="Gill Sans MT" panose="020B0502020104020203" pitchFamily="34" charset="77"/>
              </a:rPr>
              <a:t>  (Poor)	  (Fair)	(Average)        (Good)	   (Excellent)</a:t>
            </a:r>
          </a:p>
          <a:p>
            <a:pPr marL="0" indent="0">
              <a:buNone/>
            </a:pPr>
            <a:endParaRPr lang="en-US" dirty="0">
              <a:latin typeface="Gill Sans MT" panose="020B0502020104020203" pitchFamily="34" charset="77"/>
            </a:endParaRPr>
          </a:p>
          <a:p>
            <a:endParaRPr lang="en-US" dirty="0">
              <a:latin typeface="Gill Sans MT" panose="020B0502020104020203" pitchFamily="34" charset="77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1451C86-7CC4-724F-B7BE-F7CEDEFFE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5E75AC-0F60-4231-8FD0-BDB71122054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F9AE071-B881-1C4E-AEE4-09BCDB2F1B07}"/>
              </a:ext>
            </a:extLst>
          </p:cNvPr>
          <p:cNvSpPr txBox="1">
            <a:spLocks/>
          </p:cNvSpPr>
          <p:nvPr/>
        </p:nvSpPr>
        <p:spPr>
          <a:xfrm>
            <a:off x="1141413" y="609600"/>
            <a:ext cx="9905998" cy="13522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3175" cmpd="sng">
                  <a:noFill/>
                </a:ln>
                <a:solidFill>
                  <a:prstClr val="black"/>
                </a:solidFill>
                <a:effectLst>
                  <a:glow rad="38100">
                    <a:prstClr val="white">
                      <a:lumMod val="65000"/>
                      <a:lumOff val="35000"/>
                      <a:alpha val="40000"/>
                    </a:prstClr>
                  </a:glow>
                </a:effectLst>
                <a:uLnTx/>
                <a:uFillTx/>
                <a:latin typeface="Gill Sans MT" panose="020B0502020104020203" pitchFamily="34" charset="77"/>
                <a:ea typeface="+mj-ea"/>
                <a:cs typeface="+mj-cs"/>
              </a:rPr>
              <a:t>Score Sheet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36C3DE-6C23-BD46-95A2-35E786AE4BEA}"/>
              </a:ext>
            </a:extLst>
          </p:cNvPr>
          <p:cNvSpPr/>
          <p:nvPr/>
        </p:nvSpPr>
        <p:spPr>
          <a:xfrm>
            <a:off x="-13826" y="-466"/>
            <a:ext cx="12192000" cy="61856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38B8DA-C1A7-AD46-A98F-6DD801B5C6C3}"/>
              </a:ext>
            </a:extLst>
          </p:cNvPr>
          <p:cNvSpPr/>
          <p:nvPr/>
        </p:nvSpPr>
        <p:spPr>
          <a:xfrm>
            <a:off x="0" y="6239434"/>
            <a:ext cx="12192000" cy="61856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84944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AD3C5-DCAE-6E4B-ADC1-A4C6B03B72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123660"/>
            <a:ext cx="9905998" cy="3124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>
                <a:effectLst/>
                <a:latin typeface="Gill Sans MT" panose="020B0502020104020203" pitchFamily="34" charset="77"/>
              </a:rPr>
              <a:t>8. Professionalism</a:t>
            </a:r>
            <a:endParaRPr lang="en-US" dirty="0">
              <a:effectLst/>
              <a:latin typeface="Gill Sans MT" panose="020B0502020104020203" pitchFamily="34" charset="77"/>
            </a:endParaRPr>
          </a:p>
          <a:p>
            <a:pPr marL="0" indent="0">
              <a:buNone/>
            </a:pPr>
            <a:r>
              <a:rPr lang="en-US" dirty="0">
                <a:effectLst/>
                <a:latin typeface="Gill Sans MT" panose="020B0502020104020203" pitchFamily="34" charset="77"/>
              </a:rPr>
              <a:t>The lawyers demonstrated professionalism toward each other and toward their opposing counsels.  </a:t>
            </a:r>
            <a:br>
              <a:rPr lang="en-US" dirty="0">
                <a:effectLst/>
                <a:latin typeface="Gill Sans MT" panose="020B0502020104020203" pitchFamily="34" charset="77"/>
              </a:rPr>
            </a:br>
            <a:br>
              <a:rPr lang="en-US" dirty="0">
                <a:effectLst/>
                <a:latin typeface="Gill Sans MT" panose="020B0502020104020203" pitchFamily="34" charset="77"/>
              </a:rPr>
            </a:br>
            <a:r>
              <a:rPr lang="en-US" dirty="0">
                <a:effectLst/>
                <a:latin typeface="Gill Sans MT" panose="020B0502020104020203" pitchFamily="34" charset="77"/>
              </a:rPr>
              <a:t>   	</a:t>
            </a:r>
            <a:r>
              <a:rPr lang="en-US" dirty="0">
                <a:latin typeface="Gill Sans MT" panose="020B0502020104020203" pitchFamily="34" charset="77"/>
              </a:rPr>
              <a:t>1        2	 3       4         5	  </a:t>
            </a:r>
          </a:p>
          <a:p>
            <a:pPr marL="0" indent="0">
              <a:buNone/>
            </a:pPr>
            <a:r>
              <a:rPr lang="en-US" dirty="0">
                <a:latin typeface="Gill Sans MT" panose="020B0502020104020203" pitchFamily="34" charset="77"/>
              </a:rPr>
              <a:t>      (Average)   (Good)	(Excellent)  </a:t>
            </a:r>
          </a:p>
          <a:p>
            <a:endParaRPr lang="en-US" dirty="0">
              <a:latin typeface="Gill Sans MT" panose="020B0502020104020203" pitchFamily="34" charset="77"/>
            </a:endParaRPr>
          </a:p>
          <a:p>
            <a:pPr marL="0" indent="0">
              <a:buNone/>
            </a:pPr>
            <a:endParaRPr lang="en-US" dirty="0">
              <a:latin typeface="Gill Sans MT" panose="020B0502020104020203" pitchFamily="34" charset="77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42CFC18-6EBC-F342-88F8-6CD946EC9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5E75AC-0F60-4231-8FD0-BDB71122054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F9AE071-B881-1C4E-AEE4-09BCDB2F1B07}"/>
              </a:ext>
            </a:extLst>
          </p:cNvPr>
          <p:cNvSpPr txBox="1">
            <a:spLocks/>
          </p:cNvSpPr>
          <p:nvPr/>
        </p:nvSpPr>
        <p:spPr>
          <a:xfrm>
            <a:off x="1141413" y="609600"/>
            <a:ext cx="9905998" cy="13522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3175" cmpd="sng">
                  <a:noFill/>
                </a:ln>
                <a:solidFill>
                  <a:prstClr val="black"/>
                </a:solidFill>
                <a:effectLst>
                  <a:glow rad="38100">
                    <a:prstClr val="white">
                      <a:lumMod val="65000"/>
                      <a:lumOff val="35000"/>
                      <a:alpha val="40000"/>
                    </a:prstClr>
                  </a:glow>
                </a:effectLst>
                <a:uLnTx/>
                <a:uFillTx/>
                <a:latin typeface="Gill Sans MT" panose="020B0502020104020203" pitchFamily="34" charset="77"/>
                <a:ea typeface="+mj-ea"/>
                <a:cs typeface="+mj-cs"/>
              </a:rPr>
              <a:t>Score Sheet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1DC902-433F-A04C-80CE-D6387A21AD17}"/>
              </a:ext>
            </a:extLst>
          </p:cNvPr>
          <p:cNvSpPr/>
          <p:nvPr/>
        </p:nvSpPr>
        <p:spPr>
          <a:xfrm>
            <a:off x="0" y="6239434"/>
            <a:ext cx="12192000" cy="61856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BC1EE9-2D90-E64A-9F49-EC44607036A0}"/>
              </a:ext>
            </a:extLst>
          </p:cNvPr>
          <p:cNvSpPr/>
          <p:nvPr/>
        </p:nvSpPr>
        <p:spPr>
          <a:xfrm>
            <a:off x="-13826" y="-466"/>
            <a:ext cx="12192000" cy="61856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22535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585</Words>
  <Application>Microsoft Office PowerPoint</Application>
  <PresentationFormat>Widescreen</PresentationFormat>
  <Paragraphs>43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Gill Sans MT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Lawrence, James E</dc:creator>
  <cp:lastModifiedBy>Lawrence, James E</cp:lastModifiedBy>
  <cp:revision>1</cp:revision>
  <dcterms:created xsi:type="dcterms:W3CDTF">2021-03-04T18:46:11Z</dcterms:created>
  <dcterms:modified xsi:type="dcterms:W3CDTF">2021-03-04T18:46:52Z</dcterms:modified>
</cp:coreProperties>
</file>